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531" r:id="rId3"/>
    <p:sldId id="580" r:id="rId4"/>
    <p:sldId id="532" r:id="rId5"/>
    <p:sldId id="561" r:id="rId6"/>
    <p:sldId id="578" r:id="rId7"/>
    <p:sldId id="549" r:id="rId8"/>
    <p:sldId id="576" r:id="rId9"/>
    <p:sldId id="622" r:id="rId10"/>
    <p:sldId id="551" r:id="rId11"/>
    <p:sldId id="566" r:id="rId12"/>
    <p:sldId id="582" r:id="rId13"/>
    <p:sldId id="594" r:id="rId14"/>
    <p:sldId id="601" r:id="rId15"/>
    <p:sldId id="603" r:id="rId16"/>
    <p:sldId id="605" r:id="rId17"/>
    <p:sldId id="602" r:id="rId18"/>
    <p:sldId id="606" r:id="rId19"/>
    <p:sldId id="607" r:id="rId20"/>
    <p:sldId id="609" r:id="rId21"/>
    <p:sldId id="613" r:id="rId22"/>
    <p:sldId id="632" r:id="rId23"/>
    <p:sldId id="633" r:id="rId24"/>
    <p:sldId id="634" r:id="rId25"/>
    <p:sldId id="604" r:id="rId26"/>
    <p:sldId id="586" r:id="rId27"/>
    <p:sldId id="610" r:id="rId28"/>
    <p:sldId id="611" r:id="rId29"/>
    <p:sldId id="612" r:id="rId30"/>
    <p:sldId id="598" r:id="rId31"/>
    <p:sldId id="626" r:id="rId32"/>
    <p:sldId id="614" r:id="rId33"/>
    <p:sldId id="615" r:id="rId34"/>
    <p:sldId id="616" r:id="rId35"/>
    <p:sldId id="617" r:id="rId36"/>
    <p:sldId id="618" r:id="rId37"/>
    <p:sldId id="623" r:id="rId38"/>
    <p:sldId id="624" r:id="rId39"/>
    <p:sldId id="625" r:id="rId40"/>
    <p:sldId id="627" r:id="rId41"/>
    <p:sldId id="628" r:id="rId42"/>
    <p:sldId id="629" r:id="rId43"/>
    <p:sldId id="620" r:id="rId44"/>
    <p:sldId id="621" r:id="rId45"/>
    <p:sldId id="631" r:id="rId46"/>
    <p:sldId id="635" r:id="rId47"/>
    <p:sldId id="546" r:id="rId48"/>
    <p:sldId id="60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EBF5"/>
    <a:srgbClr val="2F5597"/>
    <a:srgbClr val="FF33CC"/>
    <a:srgbClr val="008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9" autoAdjust="0"/>
    <p:restoredTop sz="93958" autoAdjust="0"/>
  </p:normalViewPr>
  <p:slideViewPr>
    <p:cSldViewPr snapToGrid="0">
      <p:cViewPr varScale="1">
        <p:scale>
          <a:sx n="98" d="100"/>
          <a:sy n="98" d="100"/>
        </p:scale>
        <p:origin x="112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E09FA-A0F9-4DD2-80F2-3DFF4DEF83A2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1E9D5-7770-4D6A-ABD5-F5A8D799AE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21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1E9D5-7770-4D6A-ABD5-F5A8D799AE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3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1E9D5-7770-4D6A-ABD5-F5A8D799AE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37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AB07B-F2DF-443E-81A7-875FFFB76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E99F7-F4FD-41B3-AB9E-66EA271D0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52886-15C7-4BAD-8236-6C113B2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FB40-588B-4933-BB9B-71FBCEE436B9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97BC1-ADC2-4839-8FFF-A213E6D3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C8AEC-EBB4-45E1-94E7-0F0478D2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0544-C0E9-427C-B938-ED4C9280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DFE1F-6410-4958-AC56-DBEA0233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9D45D-23F4-4003-A55B-1C3FAC0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98B-600F-4B5D-8CE6-44B6814CEDA4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8BA78-FD49-4879-B33B-59884C4E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EE3A7-127C-4792-AF8A-9D7C75F7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B98B7E-785A-4BF5-9282-5E6D66699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165714-FBBB-4E2E-832E-8517B358F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F780D4-42BE-442E-A29D-DF71CA16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AB30-9C3F-4C39-9836-0B3A288A706A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75685-2692-4871-B063-FC2F442A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86A17-CEDC-46F3-8392-2D608B73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93836-95DD-4534-BB35-45B940D7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085F7-5F18-4F94-A2FC-2AA5621C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A2C46D-29FF-4ADE-BDE8-6D0C9F8B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0A0D-FF01-4F8C-A951-EAB353926355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B57F9A-9F9A-4D0F-AC54-26BEA393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DBBE7-0A0E-4BD4-8BC7-86FA7A39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6E73D-76B0-448A-BC45-74D5FAB6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F8DD1-3C37-47E7-B1C7-C027FAB5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71655-DEF2-4DB0-89A8-BBAC8ADF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4D46-A356-40BE-A76F-976DB688D850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99BE3-5E37-48DB-8C29-5FAC70D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C6560-70D2-49EB-AA1E-0B8D52DE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B024E-3CA3-47E1-A2FA-6AB9A246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1FAC-BABD-4CDA-A035-8C8FE2B0F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2F54CE-B376-4E05-8657-F649356A1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76435B-62F8-4FBC-AB35-333CD36C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D8F-59B0-4EBB-B9AF-7B432AB60CC3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AE8206-B26F-43E5-BB0B-198976BB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FE2F12-1E7A-4772-A6CB-A5554AA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FBF9F-F852-413B-B5E8-B5825431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6A0B4-2435-4B8C-9E70-6E41DA5F4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12867F-A39E-4AA1-A2A4-C9C600903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3AE10F-688F-4449-B998-9C7FC8ABD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83E508-2399-4EEF-9B37-B739D0FBC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4A5437-B06D-4E2D-9D23-6809683F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274CE-7261-4D9E-8420-D34295406D11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FE1345-5BC1-450A-8210-B10E8971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E616CB-1D89-488D-8CB2-062FCC68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EE3E2-F564-4015-9556-F65A6392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C568BE-44D2-4F2D-A8EB-457DE274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2EE1-E38D-4CA8-809A-212420C5D709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4513BA-D72E-4C3F-B380-1DE0DE31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D51176-C22D-4E6B-85FC-E23FF682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7A0B74-53E3-46C4-BCCB-89DFCCCA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C6EB-61F5-4CF3-9B1F-8638C23AACEC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D1069C-B775-4C1C-9AD7-9DD47FA8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42D86-5760-4024-8679-4D5EDD19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1F21F-90B6-4BF7-BF0B-A46ABCA2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3A2CA-64FC-4735-BFAA-164C00EB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08655-84E4-40A7-BB90-19D2AE113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46A9FF-49AD-4545-AA55-EB06D72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2F48-8645-4F44-A3CB-8B84A7F19C76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20D8B-BF9F-4204-97C3-4F91F4B5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25C1D3-7CDA-4683-BAA6-4790202E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4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530B1-54A7-425A-849E-7D693840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53538C-E446-4B42-A8F9-177F68EA8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BE2006-EA44-4EF8-9036-6FBE3ACF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E5113D-D624-48DA-B589-B4F3359F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8E40-F0F3-4282-B80F-CA9F50B9C999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8701EE-BEF1-4DBF-939D-CB1D4288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9A6D9-BCF1-4393-9F69-C8DD7138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3730C3-6FC4-4409-BF90-FF1F00B2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C45E89-40C0-4746-A425-9074E520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E0318-886E-41D4-9C7E-47A9A5BAE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EDB52-5C16-4EEE-B5B3-DD59F29F48DE}" type="datetime1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86F47-C852-4613-8369-EC205228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93A31-C4F4-4D72-8D67-12065131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3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61056-6D52-41AB-961E-51915807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137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+mn-ea"/>
                <a:ea typeface="+mn-ea"/>
              </a:rPr>
              <a:t>设计审查</a:t>
            </a:r>
            <a:br>
              <a:rPr lang="zh-CN" altLang="en-US" sz="3200" b="1" dirty="0">
                <a:latin typeface="+mn-ea"/>
                <a:ea typeface="+mn-ea"/>
              </a:rPr>
            </a:br>
            <a:r>
              <a:rPr lang="zh-CN" altLang="en-US" sz="4000" b="1" dirty="0">
                <a:latin typeface="+mj-ea"/>
              </a:rPr>
              <a:t>公共浴室智能管理系统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67C35B-F085-4BEC-ABA0-CAE47860E451}"/>
              </a:ext>
            </a:extLst>
          </p:cNvPr>
          <p:cNvGrpSpPr/>
          <p:nvPr/>
        </p:nvGrpSpPr>
        <p:grpSpPr>
          <a:xfrm>
            <a:off x="3127806" y="4859532"/>
            <a:ext cx="5936388" cy="584776"/>
            <a:chOff x="4485370" y="4622402"/>
            <a:chExt cx="5936388" cy="584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3BB6881-D2CF-4A12-A7F5-135598C52552}"/>
                </a:ext>
              </a:extLst>
            </p:cNvPr>
            <p:cNvSpPr/>
            <p:nvPr/>
          </p:nvSpPr>
          <p:spPr>
            <a:xfrm>
              <a:off x="4485370" y="4622403"/>
              <a:ext cx="86630" cy="584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AB7454-94DC-4A18-83CA-064AC55DC399}"/>
                </a:ext>
              </a:extLst>
            </p:cNvPr>
            <p:cNvSpPr txBox="1"/>
            <p:nvPr/>
          </p:nvSpPr>
          <p:spPr>
            <a:xfrm>
              <a:off x="4677878" y="4622402"/>
              <a:ext cx="574388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报告人：马博阳 綦浩楠 沙禹吉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3B2AD9-2F78-4F99-9918-1AB5025A1BEF}"/>
              </a:ext>
            </a:extLst>
          </p:cNvPr>
          <p:cNvGrpSpPr/>
          <p:nvPr/>
        </p:nvGrpSpPr>
        <p:grpSpPr>
          <a:xfrm>
            <a:off x="1692442" y="1480682"/>
            <a:ext cx="8807116" cy="2744808"/>
            <a:chOff x="1692442" y="1480682"/>
            <a:chExt cx="8807116" cy="27448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BD84A3-2EF2-4523-B7D2-B807E09D98F8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4225490"/>
              <a:ext cx="880711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A947544-4D48-4433-B733-E130489ECA72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1480682"/>
              <a:ext cx="8807116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BA0C079-6586-4FB8-8A05-60C7750E070A}"/>
              </a:ext>
            </a:extLst>
          </p:cNvPr>
          <p:cNvSpPr txBox="1"/>
          <p:nvPr/>
        </p:nvSpPr>
        <p:spPr>
          <a:xfrm>
            <a:off x="4268416" y="6078348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4B1C2D-2EEC-4A58-BB95-B708C4B9A5E7}" type="datetime3">
              <a:rPr lang="zh-CN" altLang="en-US" sz="2000" b="1" spc="600" smtClean="0">
                <a:solidFill>
                  <a:schemeClr val="accent1"/>
                </a:solidFill>
                <a:latin typeface="+mj-ea"/>
                <a:ea typeface="+mj-ea"/>
              </a:rPr>
              <a:t>2022年4月13日星期三</a:t>
            </a:fld>
            <a:endParaRPr lang="zh-CN" altLang="en-US" sz="20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8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总体方案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总体架构图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756B89-EB51-4822-AFF1-5AAC808F938C}"/>
              </a:ext>
            </a:extLst>
          </p:cNvPr>
          <p:cNvGrpSpPr/>
          <p:nvPr/>
        </p:nvGrpSpPr>
        <p:grpSpPr>
          <a:xfrm>
            <a:off x="705132" y="2263529"/>
            <a:ext cx="10781735" cy="3979811"/>
            <a:chOff x="1129524" y="2263529"/>
            <a:chExt cx="10781735" cy="397981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14B7D8-B2B8-4EA3-AFFC-A968523525D6}"/>
                </a:ext>
              </a:extLst>
            </p:cNvPr>
            <p:cNvSpPr/>
            <p:nvPr/>
          </p:nvSpPr>
          <p:spPr>
            <a:xfrm>
              <a:off x="4672825" y="3629087"/>
              <a:ext cx="2451875" cy="1248695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kern="100" dirty="0">
                  <a:solidFill>
                    <a:schemeClr val="tx1"/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淋浴间主机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50DD694-0585-4194-B2A4-83302AA1E409}"/>
                </a:ext>
              </a:extLst>
            </p:cNvPr>
            <p:cNvGrpSpPr/>
            <p:nvPr/>
          </p:nvGrpSpPr>
          <p:grpSpPr>
            <a:xfrm>
              <a:off x="1129524" y="2263529"/>
              <a:ext cx="2451876" cy="3979811"/>
              <a:chOff x="1129524" y="2263529"/>
              <a:chExt cx="2451876" cy="3979811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3077C8-E965-4720-BA47-721B4B9A42AB}"/>
                  </a:ext>
                </a:extLst>
              </p:cNvPr>
              <p:cNvSpPr/>
              <p:nvPr/>
            </p:nvSpPr>
            <p:spPr>
              <a:xfrm>
                <a:off x="1129525" y="2263529"/>
                <a:ext cx="2451875" cy="1248695"/>
              </a:xfrm>
              <a:prstGeom prst="rect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cs typeface="Times New Roman" panose="02020603050405020304" pitchFamily="18" charset="0"/>
                  </a:rPr>
                  <a:t>淋浴器终端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039A628-FA54-430D-ADBC-315253B165ED}"/>
                  </a:ext>
                </a:extLst>
              </p:cNvPr>
              <p:cNvSpPr/>
              <p:nvPr/>
            </p:nvSpPr>
            <p:spPr>
              <a:xfrm>
                <a:off x="1129524" y="4994645"/>
                <a:ext cx="2451875" cy="1248695"/>
              </a:xfrm>
              <a:prstGeom prst="rect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cs typeface="Times New Roman" panose="02020603050405020304" pitchFamily="18" charset="0"/>
                  </a:rPr>
                  <a:t>淋浴器终端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D025F918-AFA3-4DC4-8FE3-598DE6B12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5462" y="3862096"/>
                <a:ext cx="0" cy="83372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7DE1DEC1-8271-4148-91F8-6C1CA4F802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2700000">
              <a:off x="3676761" y="4888223"/>
              <a:ext cx="925006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8019BC01-4CFF-48D7-ADAF-031030923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8100000">
              <a:off x="3676762" y="3132770"/>
              <a:ext cx="925007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2A64D1E3-BA71-4B31-918D-EE224BF28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5400000">
              <a:off x="7427183" y="3918877"/>
              <a:ext cx="925007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4752B05-7644-4A93-B232-82355268D4AA}"/>
                </a:ext>
              </a:extLst>
            </p:cNvPr>
            <p:cNvGrpSpPr/>
            <p:nvPr/>
          </p:nvGrpSpPr>
          <p:grpSpPr>
            <a:xfrm>
              <a:off x="8469021" y="3620969"/>
              <a:ext cx="1723549" cy="1548517"/>
              <a:chOff x="8469021" y="3620969"/>
              <a:chExt cx="1723549" cy="1548517"/>
            </a:xfrm>
          </p:grpSpPr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9A0EBDA3-2856-49A6-AF55-7952DFB5A7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6445" y="3620969"/>
                <a:ext cx="1248695" cy="1248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3E2EB8C-E29D-4BB1-9A7A-A018CA37D274}"/>
                  </a:ext>
                </a:extLst>
              </p:cNvPr>
              <p:cNvSpPr txBox="1"/>
              <p:nvPr/>
            </p:nvSpPr>
            <p:spPr>
              <a:xfrm>
                <a:off x="8469021" y="470782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云服务平台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C1A312-6B97-4D6A-88FE-FF122ACAC699}"/>
                </a:ext>
              </a:extLst>
            </p:cNvPr>
            <p:cNvGrpSpPr/>
            <p:nvPr/>
          </p:nvGrpSpPr>
          <p:grpSpPr>
            <a:xfrm>
              <a:off x="10771218" y="2901342"/>
              <a:ext cx="1140041" cy="2871189"/>
              <a:chOff x="10705087" y="3257482"/>
              <a:chExt cx="1140041" cy="2871189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83BD8AE8-C64E-4D60-9C04-EFC9DAAE4A19}"/>
                  </a:ext>
                </a:extLst>
              </p:cNvPr>
              <p:cNvGrpSpPr/>
              <p:nvPr/>
            </p:nvGrpSpPr>
            <p:grpSpPr>
              <a:xfrm>
                <a:off x="10705087" y="3257482"/>
                <a:ext cx="1140041" cy="2365981"/>
                <a:chOff x="10551838" y="3186531"/>
                <a:chExt cx="1140041" cy="2365981"/>
              </a:xfrm>
            </p:grpSpPr>
            <p:pic>
              <p:nvPicPr>
                <p:cNvPr id="37" name="Picture 6">
                  <a:extLst>
                    <a:ext uri="{FF2B5EF4-FFF2-40B4-BE49-F238E27FC236}">
                      <a16:creationId xmlns:a16="http://schemas.microsoft.com/office/drawing/2014/main" id="{CFA2A8F9-5E95-4698-97B4-58DC83F7A2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76145" y="4436778"/>
                  <a:ext cx="1115734" cy="11157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B39A09D2-496C-4FBC-8C62-F62BD1F00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51838" y="3186531"/>
                  <a:ext cx="1115734" cy="11157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7CE0F71-A809-4FAE-ADBF-CA4CA7F12AB3}"/>
                  </a:ext>
                </a:extLst>
              </p:cNvPr>
              <p:cNvSpPr txBox="1"/>
              <p:nvPr/>
            </p:nvSpPr>
            <p:spPr>
              <a:xfrm>
                <a:off x="10887151" y="5667006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用户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9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总体方案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终端硬件框图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8" name="图片 147">
            <a:extLst>
              <a:ext uri="{FF2B5EF4-FFF2-40B4-BE49-F238E27FC236}">
                <a16:creationId xmlns:a16="http://schemas.microsoft.com/office/drawing/2014/main" id="{F0CF3211-BFE1-4AF1-BF97-1F6DB2B1D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216" y="1807411"/>
            <a:ext cx="8356909" cy="45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总体方案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主机硬件框图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779C966-F26F-45BD-B49C-A7106278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216" y="1807412"/>
            <a:ext cx="8356908" cy="45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信号输入部分包括：水温传感器、红外接近传感器、流量计、室温传感器、湿度传感器和光照传感器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红外接近传感器和光照传感器，现有模块不符合需求，自行设计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水温传感器、流量计、室内温湿度传感器选用符合指标需求的模块，输出均为数字信号，可直接与单片机交互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EFE912-19E3-407D-BD2D-91039A286D99}"/>
              </a:ext>
            </a:extLst>
          </p:cNvPr>
          <p:cNvGrpSpPr/>
          <p:nvPr/>
        </p:nvGrpSpPr>
        <p:grpSpPr>
          <a:xfrm>
            <a:off x="1214658" y="4972898"/>
            <a:ext cx="9762683" cy="1885102"/>
            <a:chOff x="1235246" y="4972898"/>
            <a:chExt cx="9762683" cy="188510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9499B6-85D4-4733-B04E-539C9FD0E659}"/>
                </a:ext>
              </a:extLst>
            </p:cNvPr>
            <p:cNvGrpSpPr/>
            <p:nvPr/>
          </p:nvGrpSpPr>
          <p:grpSpPr>
            <a:xfrm>
              <a:off x="1235246" y="4972899"/>
              <a:ext cx="9406813" cy="1885101"/>
              <a:chOff x="727787" y="3254158"/>
              <a:chExt cx="10626013" cy="212942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B77907A-0B61-493C-B65E-230AE22F8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992"/>
              <a:stretch/>
            </p:blipFill>
            <p:spPr>
              <a:xfrm>
                <a:off x="727787" y="3254158"/>
                <a:ext cx="2330234" cy="2129425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42897DF-3AF2-4881-8C3B-CF319DE2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677" y="3254158"/>
                <a:ext cx="2330234" cy="212942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E9CA4D6-DBDE-4992-BF97-7A2548AD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567" y="3254158"/>
                <a:ext cx="2330233" cy="2128354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95403C-4B5E-4F94-95D0-357B6279DA68}"/>
                </a:ext>
              </a:extLst>
            </p:cNvPr>
            <p:cNvSpPr txBox="1"/>
            <p:nvPr/>
          </p:nvSpPr>
          <p:spPr>
            <a:xfrm>
              <a:off x="3099987" y="4972899"/>
              <a:ext cx="553998" cy="12003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流量计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037F89-D22B-444F-8BE3-5C934CD60842}"/>
                </a:ext>
              </a:extLst>
            </p:cNvPr>
            <p:cNvSpPr txBox="1"/>
            <p:nvPr/>
          </p:nvSpPr>
          <p:spPr>
            <a:xfrm>
              <a:off x="6771959" y="4972898"/>
              <a:ext cx="553998" cy="12003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温湿度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A322A7-441B-4A2F-A16A-7F47157322C5}"/>
                </a:ext>
              </a:extLst>
            </p:cNvPr>
            <p:cNvSpPr txBox="1"/>
            <p:nvPr/>
          </p:nvSpPr>
          <p:spPr>
            <a:xfrm>
              <a:off x="10443931" y="4972898"/>
              <a:ext cx="553998" cy="8309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水温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4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水温传感器、流量计、室内温湿度传感器对应的原理图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4149BC-8BA6-48AA-B176-103E4746668B}"/>
              </a:ext>
            </a:extLst>
          </p:cNvPr>
          <p:cNvGrpSpPr/>
          <p:nvPr/>
        </p:nvGrpSpPr>
        <p:grpSpPr>
          <a:xfrm>
            <a:off x="149025" y="3053895"/>
            <a:ext cx="11893949" cy="2559644"/>
            <a:chOff x="149025" y="3053895"/>
            <a:chExt cx="11893949" cy="255964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60E0FD7-D34A-4877-9959-20B0C7F6051D}"/>
                </a:ext>
              </a:extLst>
            </p:cNvPr>
            <p:cNvGrpSpPr/>
            <p:nvPr/>
          </p:nvGrpSpPr>
          <p:grpSpPr>
            <a:xfrm>
              <a:off x="149025" y="3053895"/>
              <a:ext cx="3284232" cy="2559644"/>
              <a:chOff x="12129" y="3059349"/>
              <a:chExt cx="3284232" cy="255964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B77907A-0B61-493C-B65E-230AE22F8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35" r="10535"/>
              <a:stretch/>
            </p:blipFill>
            <p:spPr>
              <a:xfrm>
                <a:off x="12129" y="3059349"/>
                <a:ext cx="2801022" cy="2559644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95403C-4B5E-4F94-95D0-357B6279DA68}"/>
                  </a:ext>
                </a:extLst>
              </p:cNvPr>
              <p:cNvSpPr txBox="1"/>
              <p:nvPr/>
            </p:nvSpPr>
            <p:spPr>
              <a:xfrm>
                <a:off x="2544127" y="3059349"/>
                <a:ext cx="752234" cy="16298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流量计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26D5CD6-ED96-46C2-BC6A-B0F6F622A726}"/>
                </a:ext>
              </a:extLst>
            </p:cNvPr>
            <p:cNvGrpSpPr/>
            <p:nvPr/>
          </p:nvGrpSpPr>
          <p:grpSpPr>
            <a:xfrm>
              <a:off x="4453884" y="3059348"/>
              <a:ext cx="3284232" cy="2220623"/>
              <a:chOff x="4998037" y="3059348"/>
              <a:chExt cx="3284232" cy="22206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42897DF-3AF2-4881-8C3B-CF319DE2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98037" y="3398369"/>
                <a:ext cx="2801022" cy="1881602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037F89-D22B-444F-8BE3-5C934CD60842}"/>
                  </a:ext>
                </a:extLst>
              </p:cNvPr>
              <p:cNvSpPr txBox="1"/>
              <p:nvPr/>
            </p:nvSpPr>
            <p:spPr>
              <a:xfrm>
                <a:off x="7530035" y="3059348"/>
                <a:ext cx="752234" cy="16298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温湿度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7B362D3-06CB-48B1-8033-FB31A689040B}"/>
                </a:ext>
              </a:extLst>
            </p:cNvPr>
            <p:cNvGrpSpPr/>
            <p:nvPr/>
          </p:nvGrpSpPr>
          <p:grpSpPr>
            <a:xfrm>
              <a:off x="8758743" y="3059348"/>
              <a:ext cx="3284231" cy="2543054"/>
              <a:chOff x="9983946" y="3059348"/>
              <a:chExt cx="3284231" cy="254305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E9CA4D6-DBDE-4992-BF97-7A2548AD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83946" y="3074652"/>
                <a:ext cx="2801021" cy="252775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A322A7-441B-4A2F-A16A-7F47157322C5}"/>
                  </a:ext>
                </a:extLst>
              </p:cNvPr>
              <p:cNvSpPr txBox="1"/>
              <p:nvPr/>
            </p:nvSpPr>
            <p:spPr>
              <a:xfrm>
                <a:off x="12515943" y="3059348"/>
                <a:ext cx="752234" cy="112835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水温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9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接近传感器：超声波传感器、热释电传感器、雷达、主动式红外传感器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超声波传感器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精度较高，可检测静止状态；体积大、探头不防水且不可遮挡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热释电传感器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受环境温度影响大，精度低，不可检测静止状态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雷达</a:t>
            </a:r>
            <a:r>
              <a:rPr lang="zh-CN" altLang="en-US" sz="2400" kern="100" dirty="0">
                <a:cs typeface="Times New Roman" panose="02020603050405020304" pitchFamily="18" charset="0"/>
              </a:rPr>
              <a:t>精度高，检测到很小相对移动的模块价格十分高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主动式红外传感器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由红外发射二极管和红外接收二极管组成，红外发射二极管发射峰值波长为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的红外线，红外接收二极管在波长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处最敏感。主要有反射式和对射式两种方案，适合本项目，但现有模块发射功率低，检测距离只有几厘米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接近传感器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方案选择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发射管发射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红外线，人体及浴室内环境红外辐射的波长约为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9000nm - 10000nm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，接收管接收</a:t>
            </a:r>
            <a:r>
              <a:rPr lang="en-US" altLang="zh-CN" sz="2400" kern="100" dirty="0">
                <a:cs typeface="Times New Roman" panose="02020603050405020304" pitchFamily="18" charset="0"/>
              </a:rPr>
              <a:t>400nm - 11000nm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处最敏感，环境影响较小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通过调节发射功率，可以增大检测距离，静止和运动状态都可以检测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检测人体采用反射式方案，检测物品篮采用对射式方案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检测人体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：采用类似红外遥控的模式，使用频率为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38kHz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的方波作为载波信号，每次检测时发送一段</a:t>
            </a:r>
            <a:r>
              <a:rPr lang="en-US" altLang="zh-CN" sz="2400" kern="100" dirty="0">
                <a:cs typeface="Times New Roman" panose="02020603050405020304" pitchFamily="18" charset="0"/>
              </a:rPr>
              <a:t>010101……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的调制信号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检测物品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：检测期间一直发射红外线，接收管在接收特定波长后产生较大的光电流，转换为电压，输入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进行采样量化，与设定的门限判断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接近传感器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可行性分析</a:t>
            </a:r>
            <a:r>
              <a:rPr lang="en-US" altLang="zh-CN" sz="4000" b="1" dirty="0">
                <a:latin typeface="+mj-ea"/>
                <a:cs typeface="+mn-cs"/>
              </a:rPr>
              <a:t>&amp;</a:t>
            </a:r>
            <a:r>
              <a:rPr lang="zh-CN" altLang="en-US" sz="4000" b="1" dirty="0">
                <a:latin typeface="+mj-ea"/>
                <a:cs typeface="+mn-cs"/>
              </a:rPr>
              <a:t>方案设计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9" y="3215603"/>
            <a:ext cx="7355301" cy="362778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检测人体：</a:t>
            </a:r>
            <a:r>
              <a:rPr lang="en-US" altLang="zh-CN" sz="2400" kern="100" dirty="0"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个发射管并联增强发射功率，减小方波占空比可以使电流大于建议值，增强发射功率，发射功率可达</a:t>
            </a:r>
            <a:r>
              <a:rPr lang="en-US" altLang="zh-CN" sz="2400" kern="100" dirty="0">
                <a:cs typeface="Times New Roman" panose="02020603050405020304" pitchFamily="18" charset="0"/>
              </a:rPr>
              <a:t>78mW/Sr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，接收头可以实现信号解调，输出</a:t>
            </a:r>
            <a:r>
              <a:rPr lang="en-US" altLang="zh-CN" sz="2400" kern="100" dirty="0">
                <a:cs typeface="Times New Roman" panose="02020603050405020304" pitchFamily="18" charset="0"/>
              </a:rPr>
              <a:t>CMOS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电平信号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接近传感器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6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检测物体：对射式且距离近，不需要提高发射功率，运算放大器为轨到轨类型，可以使用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±5V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供电，输出电压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，在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-3.2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- 0V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851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接近传感器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349" y="3452836"/>
            <a:ext cx="7355301" cy="32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现有光照传感器模块体积过大不便于集成和防水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光照传感器芯片为贴片式，需要在防水的前提下对外壳做特殊设计，保证环境光线可以照射到芯片表面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采用光电三极管，相较光敏电阻对光线更敏感、精确度更高、测量范围更大；相较光电二极管，输出电流大，方便后级处理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设计方案：将光电三极管输出电流转换为电压，通过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采样后，估算大致光照强度，并可与设定的门限比较，进行光照控制。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光照传感器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方案设计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9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959584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1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与红外检测电路类似，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，输出电压与光通量有关，可能会达到很大的负电压需要后级处理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851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光照传感器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0066" y="3240294"/>
            <a:ext cx="5871865" cy="36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红外接收电路和光电三极管电路自身的信号频率并不高，但会受到电路中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工频干扰，以及人体检测红外传感器发出的</a:t>
            </a:r>
            <a:r>
              <a:rPr lang="en-US" altLang="zh-CN" sz="2400" kern="100" dirty="0">
                <a:cs typeface="Times New Roman" panose="02020603050405020304" pitchFamily="18" charset="0"/>
              </a:rPr>
              <a:t>38kHz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信号干扰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电流电压转换后为负电压，不便于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转换，需要反相处理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使用通带内平坦的巴特沃斯滤波器，截止频率</a:t>
            </a:r>
            <a:r>
              <a:rPr lang="en-US" altLang="zh-CN" sz="2400" kern="100" dirty="0">
                <a:cs typeface="Times New Roman" panose="02020603050405020304" pitchFamily="18" charset="0"/>
              </a:rPr>
              <a:t>10Hz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，阻带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衰减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50dB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阶数为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4</a:t>
            </a:r>
            <a:r>
              <a:rPr lang="zh-CN" altLang="en-US" sz="2400" kern="100" dirty="0">
                <a:cs typeface="Times New Roman" panose="02020603050405020304" pitchFamily="18" charset="0"/>
              </a:rPr>
              <a:t>阶，使用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cs typeface="Times New Roman" panose="02020603050405020304" pitchFamily="18" charset="0"/>
              </a:rPr>
              <a:t>级</a:t>
            </a:r>
            <a:r>
              <a:rPr lang="en-US" altLang="zh-CN" sz="2400" kern="100" dirty="0">
                <a:cs typeface="Times New Roman" panose="02020603050405020304" pitchFamily="18" charset="0"/>
              </a:rPr>
              <a:t>VCVS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电路实现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元件参数通过将滤波器传递函数与电路传递函数联立解方程组得到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其后为放大倍数为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的反相放大电路，将电平转换为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采样范围内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方案设计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二极管将输出电压钳制在</a:t>
            </a:r>
            <a:r>
              <a:rPr lang="en-US" altLang="zh-CN" sz="2400" kern="100" dirty="0">
                <a:cs typeface="Times New Roman" panose="02020603050405020304" pitchFamily="18" charset="0"/>
              </a:rPr>
              <a:t>-0.7 – 4V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，避免损坏单片机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，单片机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可容忍最大</a:t>
            </a:r>
            <a:r>
              <a:rPr lang="en-US" altLang="zh-CN" sz="2400" kern="100" dirty="0">
                <a:cs typeface="Times New Roman" panose="02020603050405020304" pitchFamily="18" charset="0"/>
              </a:rPr>
              <a:t>4V</a:t>
            </a:r>
            <a:r>
              <a:rPr lang="zh-CN" altLang="en-US" sz="2400" kern="100" dirty="0">
                <a:cs typeface="Times New Roman" panose="02020603050405020304" pitchFamily="18" charset="0"/>
              </a:rPr>
              <a:t>输入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27" y="3429000"/>
            <a:ext cx="11580546" cy="28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幅频响应符合设计要求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仿真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4509" y="3027039"/>
            <a:ext cx="9782981" cy="30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电压限幅符合要求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仿真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927" y="2917441"/>
            <a:ext cx="5788146" cy="34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使用三极管增强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驱动能力控制继电器，二极管避免关断时线圈电流危害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继电器控制大电压、大电流的切换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163F1EF-3028-4A64-8E33-E422E19B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31" y="3487062"/>
            <a:ext cx="5775737" cy="32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显示屏：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0.91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寸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LCD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显示屏模块，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3.3V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接口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读卡器：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RC522 MINI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模块，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 3.3V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 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SPI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接口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扬声器：单片机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DAC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输出，经功率放大器放大后驱动扬声器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按钮：微动开关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按键帽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防水套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人机接口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D0D0D4-46CE-4284-9E8F-15600CA8D044}"/>
              </a:ext>
            </a:extLst>
          </p:cNvPr>
          <p:cNvGrpSpPr/>
          <p:nvPr/>
        </p:nvGrpSpPr>
        <p:grpSpPr>
          <a:xfrm>
            <a:off x="1607299" y="4513296"/>
            <a:ext cx="8977401" cy="2208179"/>
            <a:chOff x="1332689" y="3837439"/>
            <a:chExt cx="8977401" cy="22081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B6E664-A28A-4928-AF35-46EA407A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2" t="21418" r="29953" b="46383"/>
            <a:stretch/>
          </p:blipFill>
          <p:spPr>
            <a:xfrm>
              <a:off x="1332689" y="3837439"/>
              <a:ext cx="2928026" cy="220817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B494096-A263-4921-8BAE-2E170E58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364" y="3837439"/>
              <a:ext cx="4498726" cy="2205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1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为保证数据安全，避免断网时无法使用，以及终端数量的扩展性，通信分为两层：终端使用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ZigBee</a:t>
            </a:r>
            <a:r>
              <a:rPr lang="zh-CN" altLang="en-US" sz="2400" kern="100" dirty="0">
                <a:cs typeface="Times New Roman" panose="02020603050405020304" pitchFamily="18" charset="0"/>
              </a:rPr>
              <a:t>将数据传输至主机，主机使用</a:t>
            </a:r>
            <a:r>
              <a:rPr lang="en-US" altLang="zh-CN" sz="2400" kern="100" dirty="0" err="1">
                <a:cs typeface="Times New Roman" panose="02020603050405020304" pitchFamily="18" charset="0"/>
              </a:rPr>
              <a:t>WiFi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与云服务平台通信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主机中</a:t>
            </a:r>
            <a:r>
              <a:rPr lang="en-US" altLang="zh-CN" sz="2400" kern="100" dirty="0">
                <a:cs typeface="Times New Roman" panose="02020603050405020304" pitchFamily="18" charset="0"/>
              </a:rPr>
              <a:t>ZigBee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为协调器组织网络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通信流程：发送方发送数据；接收方接收成功发送成功响应，接收方接收错误发送失败响应；发送方只重发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数据量不是特别巨大，采用基于字符串的自定义格式或者</a:t>
            </a:r>
            <a:r>
              <a:rPr lang="en-US" altLang="zh-CN" sz="2400" kern="100" dirty="0">
                <a:cs typeface="Times New Roman" panose="02020603050405020304" pitchFamily="18" charset="0"/>
              </a:rPr>
              <a:t>JSON</a:t>
            </a:r>
            <a:r>
              <a:rPr lang="zh-CN" altLang="en-US" sz="2400" kern="100" dirty="0">
                <a:cs typeface="Times New Roman" panose="02020603050405020304" pitchFamily="18" charset="0"/>
              </a:rPr>
              <a:t>格式，分别为两层设计通信协议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9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终端和主机协议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kern="100" dirty="0">
                <a:cs typeface="Times New Roman" panose="02020603050405020304" pitchFamily="18" charset="0"/>
              </a:rPr>
              <a:t>S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终端发送，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H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主机发送，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E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紧急，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A </a:t>
            </a:r>
            <a:r>
              <a:rPr lang="zh-CN" altLang="en-US" sz="2400" kern="100" dirty="0">
                <a:cs typeface="Times New Roman" panose="02020603050405020304" pitchFamily="18" charset="0"/>
              </a:rPr>
              <a:t>成功响应，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N 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失败响应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812B781-FB66-43A0-9BBF-7F929CC4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97250"/>
              </p:ext>
            </p:extLst>
          </p:nvPr>
        </p:nvGraphicFramePr>
        <p:xfrm>
          <a:off x="727789" y="3418968"/>
          <a:ext cx="1073643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301618085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54051526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6658266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68365965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135787474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385812457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30083452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85675528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069138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918529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081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消息类型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设备编号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用户编号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当前时间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水温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流量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余额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状态信息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是否设置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结束标志</a:t>
                      </a:r>
                      <a:r>
                        <a:rPr lang="en-US" altLang="zh-CN" sz="1600" b="1" dirty="0"/>
                        <a:t>$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164117"/>
                  </a:ext>
                </a:extLst>
              </a:tr>
            </a:tbl>
          </a:graphicData>
        </a:graphic>
      </p:graphicFrame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B7989A5-71DD-41CD-8D5A-43DB6FCB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80761"/>
              </p:ext>
            </p:extLst>
          </p:nvPr>
        </p:nvGraphicFramePr>
        <p:xfrm>
          <a:off x="727787" y="4862611"/>
          <a:ext cx="1073643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2003080575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44755927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00164132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2885373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77580329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5193703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90746847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25897394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920580453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65019245"/>
                    </a:ext>
                  </a:extLst>
                </a:gridCol>
              </a:tblGrid>
              <a:tr h="6362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15 - 9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8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7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6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4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3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2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1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1187779"/>
                  </a:ext>
                </a:extLst>
              </a:tr>
              <a:tr h="6438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无效位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是否停供水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是否故障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是否预约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是否正在使用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是否遗落物品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是否第一次刷卡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是否取卡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是否求助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是否报修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434493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7021B6-4751-4A23-8343-ABD5D134660A}"/>
              </a:ext>
            </a:extLst>
          </p:cNvPr>
          <p:cNvGrpSpPr/>
          <p:nvPr/>
        </p:nvGrpSpPr>
        <p:grpSpPr>
          <a:xfrm>
            <a:off x="727789" y="4687272"/>
            <a:ext cx="10736426" cy="171570"/>
            <a:chOff x="727787" y="5159187"/>
            <a:chExt cx="10736426" cy="17157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8838DF1-C824-4405-881C-C2739BFF1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87" y="5171043"/>
              <a:ext cx="7504988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08EDCC-AA7B-40E2-AFA6-E48E68D751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4500" y="5159187"/>
              <a:ext cx="2129713" cy="17157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87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主机和云平台协议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kern="100" dirty="0">
                <a:cs typeface="Times New Roman" panose="02020603050405020304" pitchFamily="18" charset="0"/>
              </a:rPr>
              <a:t>H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主机发送，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C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云平台发送，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E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紧急，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A </a:t>
            </a:r>
            <a:r>
              <a:rPr lang="zh-CN" altLang="en-US" sz="2400" kern="100" dirty="0">
                <a:cs typeface="Times New Roman" panose="02020603050405020304" pitchFamily="18" charset="0"/>
              </a:rPr>
              <a:t>成功响应，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N 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失败响应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812B781-FB66-43A0-9BBF-7F929CC4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83794"/>
              </p:ext>
            </p:extLst>
          </p:nvPr>
        </p:nvGraphicFramePr>
        <p:xfrm>
          <a:off x="727789" y="3418968"/>
          <a:ext cx="1073642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39">
                  <a:extLst>
                    <a:ext uri="{9D8B030D-6E8A-4147-A177-3AD203B41FA5}">
                      <a16:colId xmlns:a16="http://schemas.microsoft.com/office/drawing/2014/main" val="3016180851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54051526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76658266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368365965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3135787474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385812457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30083452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85675528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70691389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49220179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19918529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 * 27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081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消息类型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设备编号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当前时间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浴室光照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状态信息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/>
                        <a:t>是否设置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数据个数</a:t>
                      </a:r>
                      <a:r>
                        <a:rPr lang="en-US" altLang="zh-CN" sz="1600" b="1" dirty="0"/>
                        <a:t>N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终端数据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结束标志</a:t>
                      </a:r>
                      <a:r>
                        <a:rPr lang="en-US" altLang="zh-CN" sz="1600" b="1" dirty="0"/>
                        <a:t>@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164117"/>
                  </a:ext>
                </a:extLst>
              </a:tr>
            </a:tbl>
          </a:graphicData>
        </a:graphic>
      </p:graphicFrame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B7989A5-71DD-41CD-8D5A-43DB6FCB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01322"/>
              </p:ext>
            </p:extLst>
          </p:nvPr>
        </p:nvGraphicFramePr>
        <p:xfrm>
          <a:off x="2875071" y="4862611"/>
          <a:ext cx="6441858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2003080575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44755927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00164132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2885373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77580329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5193703"/>
                    </a:ext>
                  </a:extLst>
                </a:gridCol>
              </a:tblGrid>
              <a:tr h="6362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7 - 5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1187779"/>
                  </a:ext>
                </a:extLst>
              </a:tr>
              <a:tr h="6438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无效位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是否通风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是否照明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是否停供水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是否报修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是否求助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434493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7021B6-4751-4A23-8343-ABD5D134660A}"/>
              </a:ext>
            </a:extLst>
          </p:cNvPr>
          <p:cNvGrpSpPr/>
          <p:nvPr/>
        </p:nvGrpSpPr>
        <p:grpSpPr>
          <a:xfrm>
            <a:off x="2875066" y="4699128"/>
            <a:ext cx="6441863" cy="159714"/>
            <a:chOff x="2875064" y="5171043"/>
            <a:chExt cx="6441863" cy="15971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8838DF1-C824-4405-881C-C2739BFF1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064" y="5171043"/>
              <a:ext cx="3711472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08EDCC-AA7B-40E2-AFA6-E48E68D751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7613" y="5171043"/>
              <a:ext cx="1749314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1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83683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为保证浴室环境内的用电安全，电源设计分为两部分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现有</a:t>
            </a:r>
            <a:r>
              <a:rPr lang="en-US" altLang="zh-CN" sz="2400" kern="100" dirty="0">
                <a:cs typeface="Times New Roman" panose="02020603050405020304" pitchFamily="18" charset="0"/>
              </a:rPr>
              <a:t>AC-DC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模块将</a:t>
            </a:r>
            <a:r>
              <a:rPr lang="en-US" altLang="zh-CN" sz="2400" kern="100" dirty="0">
                <a:cs typeface="Times New Roman" panose="02020603050405020304" pitchFamily="18" charset="0"/>
              </a:rPr>
              <a:t>220V</a:t>
            </a:r>
            <a:r>
              <a:rPr lang="zh-CN" altLang="en-US" sz="2400" kern="100" dirty="0">
                <a:cs typeface="Times New Roman" panose="02020603050405020304" pitchFamily="18" charset="0"/>
              </a:rPr>
              <a:t>交流电转换为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±5V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直流电，低于潮湿环境人体安全电压</a:t>
            </a:r>
            <a:r>
              <a:rPr lang="en-US" altLang="zh-CN" sz="2400" kern="100" dirty="0">
                <a:cs typeface="Times New Roman" panose="02020603050405020304" pitchFamily="18" charset="0"/>
              </a:rPr>
              <a:t>12V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，这一部分设置在模块外，可单独布置在浴室外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直流稳压，在淋浴器终端和淋浴间主机内，对</a:t>
            </a:r>
            <a:r>
              <a:rPr lang="en-US" altLang="zh-CN" sz="2400" kern="100" dirty="0">
                <a:cs typeface="Times New Roman" panose="02020603050405020304" pitchFamily="18" charset="0"/>
              </a:rPr>
              <a:t>±5V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直流输入滤波，并将</a:t>
            </a:r>
            <a:r>
              <a:rPr lang="en-US" altLang="zh-CN" sz="2400" kern="100" dirty="0">
                <a:cs typeface="Times New Roman" panose="02020603050405020304" pitchFamily="18" charset="0"/>
              </a:rPr>
              <a:t>+5V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3.3V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直流并稳压。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电源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5A5797A-A20A-450D-BFE3-EEB13BA9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56" y="4950179"/>
            <a:ext cx="6842288" cy="19078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D4C7A5-8680-4EE3-9BCA-E136E4544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5" b="19924"/>
          <a:stretch/>
        </p:blipFill>
        <p:spPr>
          <a:xfrm>
            <a:off x="7946865" y="435896"/>
            <a:ext cx="3406935" cy="18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处理器需求：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包含至少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个多通道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ADC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DAC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，支持数据采集和音频输出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至少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16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位定时器、支持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PWM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波形输出，包含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RTC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支持实时日期时间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SPI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通信接口、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DMA</a:t>
                </a: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选择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STM32F303RB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，价格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30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元，资料较丰富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128kB Flash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ADC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DAC</a:t>
                </a: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位定时器，共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13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个定时器，支持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PWM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，包含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RTC</a:t>
                </a: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多个通信接口，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通道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DMA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处理器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1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软件设计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淋浴间主机流程图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6" y="1902184"/>
            <a:ext cx="10169148" cy="4351338"/>
          </a:xfrm>
        </p:spPr>
      </p:pic>
    </p:spTree>
    <p:extLst>
      <p:ext uri="{BB962C8B-B14F-4D97-AF65-F5344CB8AC3E}">
        <p14:creationId xmlns:p14="http://schemas.microsoft.com/office/powerpoint/2010/main" val="9834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软件设计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淋浴间终端流程图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2263529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104229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-294075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349162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-2031759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322031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设计需求：保证在浴室环境的防水和用电安全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设计方案：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双层防水设计，外部用透明外壳包裹，内部使用塑料外壳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内部塑料外壳使用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3D</a:t>
            </a:r>
            <a:r>
              <a:rPr lang="zh-CN" altLang="en-US" sz="2400" kern="100" dirty="0">
                <a:cs typeface="Times New Roman" panose="02020603050405020304" pitchFamily="18" charset="0"/>
              </a:rPr>
              <a:t>打印的塑料外壳，避免潮湿环境生锈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接口和接线处使用防水胶密封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按键使用防水键帽，将键帽和外壳用防水胶粘接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外壳设计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制作方案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0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外壳设计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示意图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95F060-6F78-4BD3-9AF0-6D1C35E6DE27}"/>
              </a:ext>
            </a:extLst>
          </p:cNvPr>
          <p:cNvGrpSpPr/>
          <p:nvPr/>
        </p:nvGrpSpPr>
        <p:grpSpPr>
          <a:xfrm>
            <a:off x="-284474" y="965957"/>
            <a:ext cx="11511036" cy="5755518"/>
            <a:chOff x="-459572" y="887357"/>
            <a:chExt cx="11511036" cy="575551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D1C8506-EAC8-41F5-A1CA-CA152706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946" y="887357"/>
              <a:ext cx="5755518" cy="575551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C037636-FE21-4F5C-94D8-C6E7D9F9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9572" y="887357"/>
              <a:ext cx="5755518" cy="575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5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436910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4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5984298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平台选择：阿里云物联网平台和微信小程序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主机按照先前设计的基于字符串的自定义格式，将数据上传至服务器，服务器对数据解析后存入数据库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服务器根据解析后的主机数据，请求查询数据，并按照同样的格式将数据下发至主机设备，控制信息也按照同样的流程发送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接口设计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5" y="1239007"/>
            <a:ext cx="4504328" cy="51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2159539"/>
            <a:ext cx="4554332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应用场景：校园宿舍、公寓等场所内的公共浴室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许多学校仍然只提供公共浴室，浴室的拥堵现象每天都在发生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很多人在洗完澡后遗落随身物品，造成不必要的损失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忘带毛巾、洗澡途中澡卡没钱很难求助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应用场景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内容占位符 38">
            <a:extLst>
              <a:ext uri="{FF2B5EF4-FFF2-40B4-BE49-F238E27FC236}">
                <a16:creationId xmlns:a16="http://schemas.microsoft.com/office/drawing/2014/main" id="{FD81DECA-F8AD-4490-81B8-715BA54B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20" y="2159539"/>
            <a:ext cx="6182093" cy="38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5984298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数据库包含</a:t>
            </a:r>
            <a:r>
              <a:rPr lang="en-US" altLang="zh-CN" sz="2400" kern="100" dirty="0">
                <a:cs typeface="Times New Roman" panose="02020603050405020304" pitchFamily="18" charset="0"/>
              </a:rPr>
              <a:t>6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个表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用户信息表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管理员信息表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报修求助信息表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预约信息表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隔间状态信息表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浴室状态信息表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数据库设计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285" y="2159539"/>
            <a:ext cx="6876515" cy="3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人机界面设计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77" y="2039919"/>
            <a:ext cx="5383682" cy="43164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2D8FAB-FC7A-4EB4-9650-2ECB86660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033" y="2039919"/>
            <a:ext cx="5069902" cy="43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0171" y="835466"/>
            <a:ext cx="3984042" cy="58860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服务平台流程图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FD0479C-CCD6-4000-97DD-3F844A76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97" y="1904187"/>
            <a:ext cx="3599634" cy="48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062022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8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测试场景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：可以将设备按照设计，放置在现有浴室的对应位置，或按照相应的距离和环境，在实验室模拟浴室，进行功能测试，功能测试不关注浴室的高温高湿环境，只测试功能是否能够实现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指标测试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：可以单独测试对应模块的指标，或者将设备放置在模拟环境中进行测试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安全性测试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：可以将设备与加湿器、加热器同时放置在较为密闭的盒中，并淋水模拟浴室，观察能否正常工作，是否有漏电现象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zh-CN" altLang="en-US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系统调试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60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测试方法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rm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功能测试方法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通过模拟使用环境进行功能测试，同时单独测试</a:t>
                </a:r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高温高湿环境</a:t>
                </a: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下稳定性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指标测试方法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将采集结果与专用测量设备的结果比较，计算误差</a:t>
                </a:r>
              </a:p>
              <a:p>
                <a:pPr marL="457200" lvl="1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安全测试方法</a:t>
                </a:r>
                <a:endParaRPr lang="en-US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在温度为</a:t>
                </a:r>
                <a14:m>
                  <m:oMath xmlns:m="http://schemas.openxmlformats.org/officeDocument/2006/math">
                    <m:r>
                      <a:rPr lang="en-US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、湿度为</a:t>
                </a:r>
                <a14:m>
                  <m:oMath xmlns:m="http://schemas.openxmlformats.org/officeDocument/2006/math">
                    <m:r>
                      <a:rPr lang="en-US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80 −90% 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的环境中，测试能否正常工作，有无漏电现象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系统调试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52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本阶段分工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马博阳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总体方案设计、设备硬件设计、设备软件设计、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制作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綦浩楠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总体方案修改、云服务平台设计、服务软件设计、文档编写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沙禹吉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外壳设计软件学习、设备外壳设计、文档编写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61056-6D52-41AB-961E-51915807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3650"/>
            <a:ext cx="9144000" cy="10153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600" dirty="0">
                <a:latin typeface="+mj-ea"/>
              </a:rPr>
              <a:t>谢谢观看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67C35B-F085-4BEC-ABA0-CAE47860E451}"/>
              </a:ext>
            </a:extLst>
          </p:cNvPr>
          <p:cNvGrpSpPr/>
          <p:nvPr/>
        </p:nvGrpSpPr>
        <p:grpSpPr>
          <a:xfrm>
            <a:off x="3127806" y="4859532"/>
            <a:ext cx="5936388" cy="584776"/>
            <a:chOff x="4485370" y="4622402"/>
            <a:chExt cx="5936388" cy="584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3BB6881-D2CF-4A12-A7F5-135598C52552}"/>
                </a:ext>
              </a:extLst>
            </p:cNvPr>
            <p:cNvSpPr/>
            <p:nvPr/>
          </p:nvSpPr>
          <p:spPr>
            <a:xfrm>
              <a:off x="4485370" y="4622403"/>
              <a:ext cx="86630" cy="584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AB7454-94DC-4A18-83CA-064AC55DC399}"/>
                </a:ext>
              </a:extLst>
            </p:cNvPr>
            <p:cNvSpPr txBox="1"/>
            <p:nvPr/>
          </p:nvSpPr>
          <p:spPr>
            <a:xfrm>
              <a:off x="4677878" y="4622402"/>
              <a:ext cx="574388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报告人：马博阳 綦浩楠 沙禹吉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3B2AD9-2F78-4F99-9918-1AB5025A1BEF}"/>
              </a:ext>
            </a:extLst>
          </p:cNvPr>
          <p:cNvGrpSpPr/>
          <p:nvPr/>
        </p:nvGrpSpPr>
        <p:grpSpPr>
          <a:xfrm>
            <a:off x="1692442" y="1480682"/>
            <a:ext cx="8807116" cy="2744808"/>
            <a:chOff x="1692442" y="1480682"/>
            <a:chExt cx="8807116" cy="27448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BD84A3-2EF2-4523-B7D2-B807E09D98F8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4225490"/>
              <a:ext cx="880711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A947544-4D48-4433-B733-E130489ECA72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1480682"/>
              <a:ext cx="8807116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BA0C079-6586-4FB8-8A05-60C7750E070A}"/>
              </a:ext>
            </a:extLst>
          </p:cNvPr>
          <p:cNvSpPr txBox="1"/>
          <p:nvPr/>
        </p:nvSpPr>
        <p:spPr>
          <a:xfrm>
            <a:off x="4268416" y="6078348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4B1C2D-2EEC-4A58-BB95-B708C4B9A5E7}" type="datetime3">
              <a:rPr lang="zh-CN" altLang="en-US" sz="2000" b="1" spc="600" smtClean="0">
                <a:solidFill>
                  <a:schemeClr val="accent1"/>
                </a:solidFill>
                <a:latin typeface="+mj-ea"/>
                <a:ea typeface="+mj-ea"/>
              </a:rPr>
              <a:t>2022年4月13日星期三</a:t>
            </a:fld>
            <a:endParaRPr lang="zh-CN" altLang="en-US" sz="20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53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技术风险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项目风险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DF79B1-A0E3-44AB-9A27-7D3DDCA347C7}"/>
              </a:ext>
            </a:extLst>
          </p:cNvPr>
          <p:cNvGrpSpPr/>
          <p:nvPr/>
        </p:nvGrpSpPr>
        <p:grpSpPr>
          <a:xfrm>
            <a:off x="391887" y="0"/>
            <a:ext cx="11058915" cy="6858000"/>
            <a:chOff x="391887" y="0"/>
            <a:chExt cx="11058915" cy="685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53E172C-C17A-4BEC-AF97-04A40291516D}"/>
                </a:ext>
              </a:extLst>
            </p:cNvPr>
            <p:cNvGrpSpPr/>
            <p:nvPr/>
          </p:nvGrpSpPr>
          <p:grpSpPr>
            <a:xfrm>
              <a:off x="391887" y="0"/>
              <a:ext cx="5143500" cy="6858000"/>
              <a:chOff x="187663" y="-135033"/>
              <a:chExt cx="5143500" cy="685800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B41AD9E-DC44-42AC-B482-008D799C632C}"/>
                  </a:ext>
                </a:extLst>
              </p:cNvPr>
              <p:cNvGrpSpPr/>
              <p:nvPr/>
            </p:nvGrpSpPr>
            <p:grpSpPr>
              <a:xfrm>
                <a:off x="187663" y="-135033"/>
                <a:ext cx="5143500" cy="6858000"/>
                <a:chOff x="-123622" y="0"/>
                <a:chExt cx="5143500" cy="6858000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C816643-356C-4E4D-B420-F819B3C7BD11}"/>
                    </a:ext>
                  </a:extLst>
                </p:cNvPr>
                <p:cNvSpPr/>
                <p:nvPr/>
              </p:nvSpPr>
              <p:spPr>
                <a:xfrm>
                  <a:off x="-123622" y="0"/>
                  <a:ext cx="5143500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5858AE5-9807-471D-840D-C5B18E429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90" y="461665"/>
                  <a:ext cx="4786610" cy="6382146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AF022DD-C730-451C-8E8F-A5CAD22823B7}"/>
                    </a:ext>
                  </a:extLst>
                </p:cNvPr>
                <p:cNvSpPr txBox="1"/>
                <p:nvPr/>
              </p:nvSpPr>
              <p:spPr>
                <a:xfrm>
                  <a:off x="87548" y="14189"/>
                  <a:ext cx="17412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淋浴器终端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E7B8CA8-54F0-40A7-AED2-E94B3A65D908}"/>
                  </a:ext>
                </a:extLst>
              </p:cNvPr>
              <p:cNvGrpSpPr/>
              <p:nvPr/>
            </p:nvGrpSpPr>
            <p:grpSpPr>
              <a:xfrm>
                <a:off x="1006415" y="689085"/>
                <a:ext cx="3162293" cy="4897083"/>
                <a:chOff x="1006415" y="689085"/>
                <a:chExt cx="3162293" cy="489708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8BE566C-76D9-4EE7-AB14-96E29D6E602B}"/>
                    </a:ext>
                  </a:extLst>
                </p:cNvPr>
                <p:cNvSpPr/>
                <p:nvPr/>
              </p:nvSpPr>
              <p:spPr>
                <a:xfrm>
                  <a:off x="2422187" y="689085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4E8AA1-C06C-46CA-9725-D41831E4726A}"/>
                    </a:ext>
                  </a:extLst>
                </p:cNvPr>
                <p:cNvSpPr/>
                <p:nvPr/>
              </p:nvSpPr>
              <p:spPr>
                <a:xfrm>
                  <a:off x="3216613" y="4089988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B5295B5-305A-4DD2-80D2-0652E577CF18}"/>
                    </a:ext>
                  </a:extLst>
                </p:cNvPr>
                <p:cNvSpPr/>
                <p:nvPr/>
              </p:nvSpPr>
              <p:spPr>
                <a:xfrm>
                  <a:off x="1021077" y="4720406"/>
                  <a:ext cx="12087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6E46523-C143-4938-BAD1-4B1B62926B81}"/>
                    </a:ext>
                  </a:extLst>
                </p:cNvPr>
                <p:cNvSpPr txBox="1"/>
                <p:nvPr/>
              </p:nvSpPr>
              <p:spPr>
                <a:xfrm>
                  <a:off x="1006415" y="837564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电磁水阀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45AD483-B4D3-417F-AA75-9C6F675A8C35}"/>
                    </a:ext>
                  </a:extLst>
                </p:cNvPr>
                <p:cNvSpPr txBox="1"/>
                <p:nvPr/>
              </p:nvSpPr>
              <p:spPr>
                <a:xfrm>
                  <a:off x="1072554" y="4244552"/>
                  <a:ext cx="11057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物品篮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40FC61A-FDCB-4DDA-8A95-DCA2B53F6EFC}"/>
                    </a:ext>
                  </a:extLst>
                </p:cNvPr>
                <p:cNvSpPr txBox="1"/>
                <p:nvPr/>
              </p:nvSpPr>
              <p:spPr>
                <a:xfrm>
                  <a:off x="3273763" y="3628323"/>
                  <a:ext cx="8949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终端</a:t>
                  </a: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6E22C2B-0FE2-4424-B705-AA276936B3D6}"/>
                </a:ext>
              </a:extLst>
            </p:cNvPr>
            <p:cNvGrpSpPr/>
            <p:nvPr/>
          </p:nvGrpSpPr>
          <p:grpSpPr>
            <a:xfrm>
              <a:off x="6307302" y="0"/>
              <a:ext cx="5143500" cy="6858000"/>
              <a:chOff x="187663" y="-135033"/>
              <a:chExt cx="5143500" cy="6858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7AC6F0B-8E8B-41D3-8C86-563B4A1E3083}"/>
                  </a:ext>
                </a:extLst>
              </p:cNvPr>
              <p:cNvGrpSpPr/>
              <p:nvPr/>
            </p:nvGrpSpPr>
            <p:grpSpPr>
              <a:xfrm>
                <a:off x="187663" y="-135033"/>
                <a:ext cx="5143500" cy="6858000"/>
                <a:chOff x="-123622" y="0"/>
                <a:chExt cx="5143500" cy="6858000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28CC9FC-0A55-4159-BD79-8466A62E763F}"/>
                    </a:ext>
                  </a:extLst>
                </p:cNvPr>
                <p:cNvSpPr/>
                <p:nvPr/>
              </p:nvSpPr>
              <p:spPr>
                <a:xfrm>
                  <a:off x="-123622" y="0"/>
                  <a:ext cx="5143500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E4B8003B-7B94-4E3A-84F2-B127FA65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4823" y="461665"/>
                  <a:ext cx="4786609" cy="6382146"/>
                </a:xfrm>
                <a:prstGeom prst="rect">
                  <a:avLst/>
                </a:prstGeom>
              </p:spPr>
            </p:pic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4103DC7-5251-4D5D-8930-2967F235DB52}"/>
                    </a:ext>
                  </a:extLst>
                </p:cNvPr>
                <p:cNvSpPr txBox="1"/>
                <p:nvPr/>
              </p:nvSpPr>
              <p:spPr>
                <a:xfrm>
                  <a:off x="87548" y="14189"/>
                  <a:ext cx="17412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淋浴间主机</a:t>
                  </a: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DDBC902-E7FF-4A4B-8558-7ECA6170C65A}"/>
                  </a:ext>
                </a:extLst>
              </p:cNvPr>
              <p:cNvGrpSpPr/>
              <p:nvPr/>
            </p:nvGrpSpPr>
            <p:grpSpPr>
              <a:xfrm>
                <a:off x="1538866" y="3803683"/>
                <a:ext cx="1789890" cy="865762"/>
                <a:chOff x="1538866" y="3803683"/>
                <a:chExt cx="1789890" cy="865762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659F8C6-D69A-487C-9956-9021982320F9}"/>
                    </a:ext>
                  </a:extLst>
                </p:cNvPr>
                <p:cNvSpPr/>
                <p:nvPr/>
              </p:nvSpPr>
              <p:spPr>
                <a:xfrm>
                  <a:off x="1538866" y="3803683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80D7089-31C9-4285-8697-5DE2DDFA49F0}"/>
                    </a:ext>
                  </a:extLst>
                </p:cNvPr>
                <p:cNvSpPr txBox="1"/>
                <p:nvPr/>
              </p:nvSpPr>
              <p:spPr>
                <a:xfrm>
                  <a:off x="2433811" y="4005731"/>
                  <a:ext cx="8949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主机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2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基本功能：用户刷卡出水，计时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计量收费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显示屏提示：当前时间、卡内余额、水流温度、学号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用户号、本次消费信息和淋浴器状态信息（是否被预约、是否故障）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语音提示：物品遗落、接近预约时间结束、接近供水时间结束等场景提示音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用户可通过手机预约洗澡时段，查看浴室当前使用情况和人流量分析，查看预估等待时间，淋浴器终端可检测用户是否按时到达并使用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遗落物品检测及报警提示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主动求助、报修功能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系统功能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淋浴器终端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0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淋浴间主机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检测浴室内温度、湿度及亮度，智能控制灯光与换气扇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云服务平台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显示浴室当前使用情况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统计用户历史数据，提供洗澡时间、水温等建议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统计浴室历史使用情况，为用户提供使用高峰和空闲时段分析，为管理者提供供水时间建议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统计水温、用水量，为管理者提供总供水量、供水温度的建议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系统功能 </a:t>
            </a:r>
            <a:r>
              <a:rPr lang="en-US" altLang="zh-CN" sz="4000" b="1" dirty="0">
                <a:latin typeface="+mj-ea"/>
                <a:cs typeface="+mn-cs"/>
              </a:rPr>
              <a:t>- </a:t>
            </a:r>
            <a:r>
              <a:rPr lang="zh-CN" altLang="en-US" sz="4000" b="1" dirty="0">
                <a:latin typeface="+mj-ea"/>
                <a:cs typeface="+mn-cs"/>
              </a:rPr>
              <a:t>淋浴间主机</a:t>
            </a:r>
            <a:r>
              <a:rPr lang="en-US" altLang="zh-CN" sz="4000" b="1" dirty="0">
                <a:latin typeface="+mj-ea"/>
                <a:cs typeface="+mn-cs"/>
              </a:rPr>
              <a:t>&amp;</a:t>
            </a:r>
            <a:r>
              <a:rPr lang="zh-CN" altLang="en-US" sz="4000" b="1" dirty="0">
                <a:latin typeface="+mj-ea"/>
                <a:cs typeface="+mn-cs"/>
              </a:rPr>
              <a:t>云服务平台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9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功能测试指标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能否实现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用户预约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后台智能管理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遗落物品报警提示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推送通知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，使用者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主动求助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报修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水温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时长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用水量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数据采集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传输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后台智能分析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能否做到对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灯光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换气扇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智能控制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prstClr val="black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功能指标测试方法</a:t>
            </a:r>
            <a:endParaRPr lang="en-US" altLang="zh-CN" sz="2400" kern="100" dirty="0">
              <a:solidFill>
                <a:prstClr val="black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模拟使用环境进行功能测试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2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系统指标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561936"/>
              </a:xfrm>
            </p:spPr>
            <p:txBody>
              <a:bodyPr numCol="2">
                <a:norm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精确度测试指标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温度传感器误差控制在</a:t>
                </a:r>
                <a14:m>
                  <m:oMath xmlns:m="http://schemas.openxmlformats.org/officeDocument/2006/math">
                    <m:r>
                      <a:rPr lang="en-US" altLang="zh-CN" sz="24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0.5℃</m:t>
                    </m:r>
                  </m:oMath>
                </a14:m>
                <a:endParaRPr lang="en-US" altLang="zh-CN" sz="2400" b="0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湿度传感器误差控制在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5%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𝑟𝐻</m:t>
                    </m:r>
                  </m:oMath>
                </a14:m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流量计误差控制在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 </m:t>
                    </m:r>
                  </m:oMath>
                </a14:m>
                <a:endParaRPr lang="en-US" altLang="zh-CN" sz="2400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红外传感器检测成功率在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99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以上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安全测试指标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可以在浴室环境长时间正常工作</a:t>
                </a: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无漏电现象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正常工作湿度范围在</a:t>
                </a:r>
                <a:r>
                  <a:rPr lang="en-US" altLang="zh-CN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10% - 90%rH</a:t>
                </a: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正常工作温度范围在</a:t>
                </a:r>
                <a:r>
                  <a:rPr lang="en-US" altLang="zh-CN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0 – 60</a:t>
                </a: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℃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561936"/>
              </a:xfrm>
              <a:blipFill>
                <a:blip r:embed="rId2"/>
                <a:stretch>
                  <a:fillRect l="-738" r="-511" b="-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BBC674-2D40-46EF-B3E9-09D17A9FFAB0}"/>
              </a:ext>
            </a:extLst>
          </p:cNvPr>
          <p:cNvCxnSpPr>
            <a:cxnSpLocks/>
          </p:cNvCxnSpPr>
          <p:nvPr/>
        </p:nvCxnSpPr>
        <p:spPr>
          <a:xfrm>
            <a:off x="6232190" y="2042807"/>
            <a:ext cx="0" cy="456193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720454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9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22025</TotalTime>
  <Words>2492</Words>
  <Application>Microsoft Office PowerPoint</Application>
  <PresentationFormat>宽屏</PresentationFormat>
  <Paragraphs>443</Paragraphs>
  <Slides>48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等线</vt:lpstr>
      <vt:lpstr>等线 Light</vt:lpstr>
      <vt:lpstr>Arial</vt:lpstr>
      <vt:lpstr>Cambria Math</vt:lpstr>
      <vt:lpstr>Wingdings</vt:lpstr>
      <vt:lpstr>Office 主题​​</vt:lpstr>
      <vt:lpstr>设计审查 公共浴室智能管理系统</vt:lpstr>
      <vt:lpstr>报告内容概要</vt:lpstr>
      <vt:lpstr>报告内容概要</vt:lpstr>
      <vt:lpstr>应用场景</vt:lpstr>
      <vt:lpstr>系统功能 – 淋浴器终端</vt:lpstr>
      <vt:lpstr>系统功能 - 淋浴间主机&amp;云服务平台</vt:lpstr>
      <vt:lpstr>系统指标</vt:lpstr>
      <vt:lpstr>系统指标</vt:lpstr>
      <vt:lpstr>报告内容概要</vt:lpstr>
      <vt:lpstr>总体方案 – 总体架构图</vt:lpstr>
      <vt:lpstr>总体方案 – 终端硬件框图</vt:lpstr>
      <vt:lpstr>总体方案 – 主机硬件框图</vt:lpstr>
      <vt:lpstr>硬件设计 – 信号输入</vt:lpstr>
      <vt:lpstr>硬件设计 – 信号输入</vt:lpstr>
      <vt:lpstr>接近传感器 – 方案选择</vt:lpstr>
      <vt:lpstr>接近传感器 – 可行性分析&amp;方案设计</vt:lpstr>
      <vt:lpstr>接近传感器 – 原理图</vt:lpstr>
      <vt:lpstr>接近传感器 – 原理图</vt:lpstr>
      <vt:lpstr>光照传感器 – 方案设计</vt:lpstr>
      <vt:lpstr>光照传感器 – 原理图</vt:lpstr>
      <vt:lpstr>滤波器和反相放大 – 方案设计</vt:lpstr>
      <vt:lpstr>滤波器和反相放大 – 原理图</vt:lpstr>
      <vt:lpstr>滤波器和反相放大 – 仿真</vt:lpstr>
      <vt:lpstr>滤波器和反相放大 – 仿真</vt:lpstr>
      <vt:lpstr>硬件设计 – 信号输出</vt:lpstr>
      <vt:lpstr>硬件设计 – 人机接口</vt:lpstr>
      <vt:lpstr>硬件设计 – 通信模块</vt:lpstr>
      <vt:lpstr>硬件设计 – 通信模块</vt:lpstr>
      <vt:lpstr>硬件设计 – 通信模块</vt:lpstr>
      <vt:lpstr>硬件设计 – 电源</vt:lpstr>
      <vt:lpstr>硬件设计 – 处理器</vt:lpstr>
      <vt:lpstr>软件设计 – 淋浴间主机流程图</vt:lpstr>
      <vt:lpstr>软件设计 – 淋浴间终端流程图</vt:lpstr>
      <vt:lpstr>PowerPoint 演示文稿</vt:lpstr>
      <vt:lpstr>PowerPoint 演示文稿</vt:lpstr>
      <vt:lpstr>外壳设计 – 制作方案</vt:lpstr>
      <vt:lpstr>外壳设计 – 示意图</vt:lpstr>
      <vt:lpstr>报告内容概要</vt:lpstr>
      <vt:lpstr>接口设计</vt:lpstr>
      <vt:lpstr>数据库设计</vt:lpstr>
      <vt:lpstr>人机界面设计</vt:lpstr>
      <vt:lpstr>服务平台流程图</vt:lpstr>
      <vt:lpstr>报告内容概要</vt:lpstr>
      <vt:lpstr>测试场景</vt:lpstr>
      <vt:lpstr>测试方法</vt:lpstr>
      <vt:lpstr>本阶段分工</vt:lpstr>
      <vt:lpstr>谢谢观看</vt:lpstr>
      <vt:lpstr>技术风险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Public Bathroom</dc:title>
  <dc:creator>Boyang Ma</dc:creator>
  <cp:lastModifiedBy>Ma Boyang</cp:lastModifiedBy>
  <cp:revision>486</cp:revision>
  <dcterms:created xsi:type="dcterms:W3CDTF">2021-01-02T19:02:50Z</dcterms:created>
  <dcterms:modified xsi:type="dcterms:W3CDTF">2022-04-13T08:10:33Z</dcterms:modified>
</cp:coreProperties>
</file>